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wmf" ContentType="image/x-wmf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32404050" cy="43204130"/>
  <p:notesSz cx="6715125" cy="9239250"/>
  <p:custDataLst>
    <p:tags r:id="rId8"/>
  </p:custDataLst>
  <p:defaultTextStyle>
    <a:defPPr>
      <a:defRPr lang="en-US"/>
    </a:defPPr>
    <a:lvl1pPr marL="0" lvl="0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5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5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5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5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5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5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5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5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5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46" userDrawn="1">
          <p15:clr>
            <a:srgbClr val="A4A3A4"/>
          </p15:clr>
        </p15:guide>
        <p15:guide id="2" orient="horz" pos="26505" userDrawn="1">
          <p15:clr>
            <a:srgbClr val="A4A3A4"/>
          </p15:clr>
        </p15:guide>
        <p15:guide id="3" orient="horz" pos="2818" userDrawn="1">
          <p15:clr>
            <a:srgbClr val="A4A3A4"/>
          </p15:clr>
        </p15:guide>
        <p15:guide id="4" pos="102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0046D2"/>
    <a:srgbClr val="003064"/>
    <a:srgbClr val="003268"/>
    <a:srgbClr val="003570"/>
    <a:srgbClr val="003774"/>
    <a:srgbClr val="003A7A"/>
    <a:srgbClr val="003C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17" d="100"/>
          <a:sy n="17" d="100"/>
        </p:scale>
        <p:origin x="-3096" y="-156"/>
      </p:cViewPr>
      <p:guideLst>
        <p:guide orient="horz" pos="6346"/>
        <p:guide orient="horz" pos="26505"/>
        <p:guide orient="horz" pos="2818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2063" y="0"/>
            <a:ext cx="291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Rectangle 4"/>
          <p:cNvSpPr>
            <a:spLocks noGrp="1"/>
          </p:cNvSpPr>
          <p:nvPr>
            <p:ph type="sldImg" idx="2"/>
          </p:nvPr>
        </p:nvSpPr>
        <p:spPr>
          <a:xfrm>
            <a:off x="2203450" y="692150"/>
            <a:ext cx="2309813" cy="3465513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389438"/>
            <a:ext cx="5372100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700"/>
            <a:ext cx="2909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2063" y="8775700"/>
            <a:ext cx="291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430463" y="13420725"/>
            <a:ext cx="27543125" cy="926147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860925" y="24482425"/>
            <a:ext cx="22682200" cy="11041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0838" y="1730375"/>
            <a:ext cx="29162375" cy="72009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620838" y="10080625"/>
            <a:ext cx="29162375" cy="28513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3493413" y="1730375"/>
            <a:ext cx="7289800" cy="368633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620838" y="1730375"/>
            <a:ext cx="21720175" cy="36863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0838" y="1730375"/>
            <a:ext cx="29162375" cy="72009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20838" y="10080625"/>
            <a:ext cx="29162375" cy="28513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9050" y="27762200"/>
            <a:ext cx="27544713" cy="858043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59050" y="18311813"/>
            <a:ext cx="27544713" cy="94503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0838" y="1730375"/>
            <a:ext cx="29162375" cy="72009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620838" y="10080625"/>
            <a:ext cx="14504987" cy="285130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278225" y="10080625"/>
            <a:ext cx="14504988" cy="285130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0838" y="1730375"/>
            <a:ext cx="29162375" cy="7200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20838" y="9671050"/>
            <a:ext cx="14316075" cy="40306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20838" y="13701713"/>
            <a:ext cx="14316075" cy="24892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6460788" y="9671050"/>
            <a:ext cx="14322425" cy="40306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6460788" y="13701713"/>
            <a:ext cx="14322425" cy="24892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0838" y="1730375"/>
            <a:ext cx="29162375" cy="72009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0838" y="1720850"/>
            <a:ext cx="10660062" cy="731996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69838" y="1720850"/>
            <a:ext cx="18113375" cy="368728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20838" y="9040813"/>
            <a:ext cx="10660062" cy="29552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51588" y="30243463"/>
            <a:ext cx="19442112" cy="35702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351588" y="3860800"/>
            <a:ext cx="19442112" cy="25922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3719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1588" y="33813750"/>
            <a:ext cx="19442112" cy="5070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vmlDrawing" Target="../drawings/vmlDrawing1.vml"/><Relationship Id="rId14" Type="http://schemas.openxmlformats.org/officeDocument/2006/relationships/hyperlink" Target="http://www.postersession.com/" TargetMode="External"/><Relationship Id="rId13" Type="http://schemas.openxmlformats.org/officeDocument/2006/relationships/image" Target="../media/image1.wmf"/><Relationship Id="rId12" Type="http://schemas.openxmlformats.org/officeDocument/2006/relationships/oleObject" Target="../embeddings/oleObject1.bin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1026" name="Object 14"/>
          <p:cNvGraphicFramePr>
            <a:graphicFrameLocks noChangeAspect="1"/>
          </p:cNvGraphicFramePr>
          <p:nvPr userDrawn="1"/>
        </p:nvGraphicFramePr>
        <p:xfrm>
          <a:off x="21672550" y="42592625"/>
          <a:ext cx="97155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2" imgW="8832850" imgH="311150" progId="">
                  <p:embed/>
                </p:oleObj>
              </mc:Choice>
              <mc:Fallback>
                <p:oleObj name="" r:id="rId12" imgW="8832850" imgH="311150" progId="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672550" y="42592625"/>
                        <a:ext cx="9715500" cy="2476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1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27795538" y="42808525"/>
            <a:ext cx="7048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9381" tIns="79691" rIns="159381" bIns="79691">
            <a:spAutoFit/>
          </a:bodyPr>
          <a:lstStyle>
            <a:lvl1pPr defTabSz="4371975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52830" indent="-595630" defTabSz="4371975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19250" indent="-704850" defTabSz="4371975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66950" indent="-895350" defTabSz="4371975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14650" indent="-1085850" defTabSz="4371975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71850" indent="-1085850" algn="ctr" defTabSz="43719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29050" indent="-1085850" algn="ctr" defTabSz="43719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286250" indent="-1085850" algn="ctr" defTabSz="43719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43450" indent="-1085850" algn="ctr" defTabSz="43719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371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www.postersession.com</a:t>
            </a:r>
            <a:endParaRPr kumimoji="0" lang="en-US" sz="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371975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71975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panose="020B0604020202020204" pitchFamily="34" charset="0"/>
        </a:defRPr>
      </a:lvl2pPr>
      <a:lvl3pPr algn="ctr" defTabSz="4371975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panose="020B0604020202020204" pitchFamily="34" charset="0"/>
        </a:defRPr>
      </a:lvl3pPr>
      <a:lvl4pPr algn="ctr" defTabSz="4371975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panose="020B0604020202020204" pitchFamily="34" charset="0"/>
        </a:defRPr>
      </a:lvl4pPr>
      <a:lvl5pPr algn="ctr" defTabSz="4371975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panose="020B0604020202020204" pitchFamily="34" charset="0"/>
        </a:defRPr>
      </a:lvl5pPr>
      <a:lvl6pPr marL="457200" algn="ctr" defTabSz="4371975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panose="020B0604020202020204" pitchFamily="34" charset="0"/>
        </a:defRPr>
      </a:lvl6pPr>
      <a:lvl7pPr marL="914400" algn="ctr" defTabSz="4371975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panose="020B0604020202020204" pitchFamily="34" charset="0"/>
        </a:defRPr>
      </a:lvl7pPr>
      <a:lvl8pPr marL="1371600" algn="ctr" defTabSz="4371975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panose="020B0604020202020204" pitchFamily="34" charset="0"/>
        </a:defRPr>
      </a:lvl8pPr>
      <a:lvl9pPr marL="1828800" algn="ctr" defTabSz="4371975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1641475" indent="-1641475" algn="l" defTabSz="4371975" rtl="0" eaLnBrk="0" fontAlgn="base" hangingPunct="0">
        <a:spcBef>
          <a:spcPct val="20000"/>
        </a:spcBef>
        <a:spcAft>
          <a:spcPct val="0"/>
        </a:spcAft>
        <a:buChar char="•"/>
        <a:defRPr sz="15300">
          <a:solidFill>
            <a:schemeClr val="tx1"/>
          </a:solidFill>
          <a:latin typeface="+mn-lt"/>
          <a:ea typeface="+mn-ea"/>
          <a:cs typeface="+mn-cs"/>
        </a:defRPr>
      </a:lvl1pPr>
      <a:lvl2pPr marL="3551555" indent="-1365250" algn="l" defTabSz="4371975" rtl="0" eaLnBrk="0" fontAlgn="base" hangingPunct="0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</a:defRPr>
      </a:lvl2pPr>
      <a:lvl3pPr marL="5464175" indent="-1092200" algn="l" defTabSz="4371975" rtl="0" eaLnBrk="0" fontAlgn="base" hangingPunct="0">
        <a:spcBef>
          <a:spcPct val="20000"/>
        </a:spcBef>
        <a:spcAft>
          <a:spcPct val="0"/>
        </a:spcAft>
        <a:buChar char="•"/>
        <a:defRPr sz="11400">
          <a:solidFill>
            <a:schemeClr val="tx1"/>
          </a:solidFill>
          <a:latin typeface="+mn-lt"/>
        </a:defRPr>
      </a:lvl3pPr>
      <a:lvl4pPr marL="7648575" indent="-1090930" algn="l" defTabSz="4371975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4pPr>
      <a:lvl5pPr marL="9836150" indent="-1092200" algn="l" defTabSz="4371975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5pPr>
      <a:lvl6pPr marL="10293350" indent="-1092200" algn="l" defTabSz="4371975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6pPr>
      <a:lvl7pPr marL="10750550" indent="-1092200" algn="l" defTabSz="4371975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7pPr>
      <a:lvl8pPr marL="11207750" indent="-1092200" algn="l" defTabSz="4371975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8pPr>
      <a:lvl9pPr marL="11664950" indent="-1092200" algn="l" defTabSz="4371975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3064"/>
            </a:gs>
            <a:gs pos="50000">
              <a:srgbClr val="EAEAEA"/>
            </a:gs>
            <a:gs pos="100000">
              <a:srgbClr val="00306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050" name="AutoShape 13"/>
          <p:cNvSpPr/>
          <p:nvPr/>
        </p:nvSpPr>
        <p:spPr>
          <a:xfrm>
            <a:off x="508000" y="609600"/>
            <a:ext cx="31388050" cy="5514975"/>
          </a:xfrm>
          <a:prstGeom prst="roundRect">
            <a:avLst>
              <a:gd name="adj" fmla="val 10870"/>
            </a:avLst>
          </a:prstGeom>
          <a:gradFill rotWithShape="1">
            <a:gsLst>
              <a:gs pos="0">
                <a:srgbClr val="A7C4FF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91070" tIns="45535" rIns="91070" bIns="45535" anchor="ctr" anchorCtr="0"/>
          <a:p>
            <a:pPr defTabSz="4371975"/>
            <a:endParaRPr lang="zh-CN" altLang="en-US" sz="136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51" name="Picture 2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775" y="979488"/>
            <a:ext cx="1927225" cy="1528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AutoShape 50"/>
          <p:cNvSpPr/>
          <p:nvPr/>
        </p:nvSpPr>
        <p:spPr>
          <a:xfrm>
            <a:off x="16521113" y="6708775"/>
            <a:ext cx="15244762" cy="35544125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29536" tIns="64768" rIns="129536" bIns="64768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3" name="AutoShape 4"/>
          <p:cNvSpPr/>
          <p:nvPr/>
        </p:nvSpPr>
        <p:spPr>
          <a:xfrm>
            <a:off x="519113" y="6670675"/>
            <a:ext cx="15247937" cy="35544125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29536" tIns="64768" rIns="129536" bIns="64768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4" name="Text Box 9"/>
          <p:cNvSpPr txBox="1"/>
          <p:nvPr/>
        </p:nvSpPr>
        <p:spPr>
          <a:xfrm>
            <a:off x="1190625" y="7978775"/>
            <a:ext cx="13985875" cy="5256213"/>
          </a:xfrm>
          <a:prstGeom prst="rect">
            <a:avLst/>
          </a:prstGeom>
          <a:noFill/>
          <a:ln w="9525">
            <a:noFill/>
          </a:ln>
        </p:spPr>
        <p:txBody>
          <a:bodyPr lIns="91070" tIns="45535" rIns="91070" bIns="45535">
            <a:spAutoFit/>
          </a:bodyPr>
          <a:p>
            <a:pPr algn="just" defTabSz="4371975" eaLnBrk="0" hangingPunct="0">
              <a:lnSpc>
                <a:spcPct val="95000"/>
              </a:lnSpc>
            </a:pPr>
            <a:r>
              <a:rPr lang="en-US" altLang="zh-CN" sz="3900" dirty="0">
                <a:latin typeface="Times New Roman" panose="02020603050405020304" pitchFamily="18" charset="0"/>
                <a:ea typeface="宋体" panose="02010600030101010101" pitchFamily="2" charset="-122"/>
              </a:rPr>
              <a:t>The gene of α-synuclein is the first found related to Parkinson's disease. The expression and aggregation of α-synuclein is one of the main pathological characteristics, and at the same time mitochondrial disfunction is also found as the central link to PD. Studies have found α-synuclein’s nuclear location performance for the toxic effects by the histone acetylation. So we infer that α-synuclein’s nuclear location - nuclear acetylation imbalance -mitochondria disfunction could be a key mechanism of PD pathogenesis. </a:t>
            </a:r>
            <a:endParaRPr lang="en-US" altLang="zh-CN" sz="39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5" name="Text Box 10"/>
          <p:cNvSpPr txBox="1"/>
          <p:nvPr/>
        </p:nvSpPr>
        <p:spPr>
          <a:xfrm>
            <a:off x="4516438" y="13268325"/>
            <a:ext cx="7259637" cy="869950"/>
          </a:xfrm>
          <a:prstGeom prst="rect">
            <a:avLst/>
          </a:prstGeom>
          <a:noFill/>
          <a:ln w="9525">
            <a:noFill/>
          </a:ln>
        </p:spPr>
        <p:txBody>
          <a:bodyPr lIns="91070" tIns="45535" rIns="91070" bIns="45535">
            <a:spAutoFit/>
          </a:bodyPr>
          <a:p>
            <a:pPr defTabSz="4371975">
              <a:spcBef>
                <a:spcPct val="50000"/>
              </a:spcBef>
            </a:pPr>
            <a:r>
              <a:rPr lang="en-US" altLang="zh-CN" sz="5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Methods</a:t>
            </a:r>
            <a:endParaRPr lang="en-US" altLang="zh-CN" sz="51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6" name="Text Box 11"/>
          <p:cNvSpPr txBox="1"/>
          <p:nvPr/>
        </p:nvSpPr>
        <p:spPr>
          <a:xfrm>
            <a:off x="19484975" y="27943175"/>
            <a:ext cx="8572500" cy="866775"/>
          </a:xfrm>
          <a:prstGeom prst="rect">
            <a:avLst/>
          </a:prstGeom>
          <a:noFill/>
          <a:ln w="9525">
            <a:noFill/>
          </a:ln>
        </p:spPr>
        <p:txBody>
          <a:bodyPr lIns="91070" tIns="45535" rIns="91070" bIns="45535">
            <a:spAutoFit/>
          </a:bodyPr>
          <a:p>
            <a:pPr defTabSz="4371975">
              <a:spcBef>
                <a:spcPct val="50000"/>
              </a:spcBef>
            </a:pPr>
            <a:r>
              <a:rPr lang="en-US" altLang="zh-CN" sz="5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Conclusions</a:t>
            </a:r>
            <a:endParaRPr lang="zh-CN" altLang="en-US" sz="51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7" name="Text Box 14"/>
          <p:cNvSpPr txBox="1"/>
          <p:nvPr/>
        </p:nvSpPr>
        <p:spPr>
          <a:xfrm>
            <a:off x="2990850" y="1808163"/>
            <a:ext cx="28225750" cy="4298950"/>
          </a:xfrm>
          <a:prstGeom prst="rect">
            <a:avLst/>
          </a:prstGeom>
          <a:noFill/>
          <a:ln w="9525">
            <a:noFill/>
          </a:ln>
        </p:spPr>
        <p:txBody>
          <a:bodyPr lIns="91070" tIns="45535" rIns="91070" bIns="45535">
            <a:spAutoFit/>
          </a:bodyPr>
          <a:p>
            <a:pPr defTabSz="4371975">
              <a:spcAft>
                <a:spcPct val="50000"/>
              </a:spcAft>
            </a:pPr>
            <a:r>
              <a:rPr lang="en-US" altLang="zh-CN" sz="5800" b="1" dirty="0">
                <a:latin typeface="Arial" panose="020B0604020202020204" pitchFamily="34" charset="0"/>
                <a:ea typeface="宋体" panose="02010600030101010101" pitchFamily="2" charset="-122"/>
              </a:rPr>
              <a:t>Effects of cytoplasm localized  or nuclear localized overexpression α-synuclein on SH-SY5Y cells</a:t>
            </a:r>
            <a:endParaRPr lang="en-US" altLang="zh-CN" sz="5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4371975"/>
            <a:r>
              <a:rPr lang="en-US" altLang="zh-CN" sz="4200" b="1" i="1" dirty="0">
                <a:latin typeface="Arial" panose="020B0604020202020204" pitchFamily="34" charset="0"/>
                <a:ea typeface="MS PGothic" panose="020B0600070205080204" pitchFamily="34" charset="-128"/>
              </a:rPr>
              <a:t>Xia juan1, Gao Jing1*, Xiong yu-yun2, Qiu jing 1,Ma rui3, Qian jin-jun4</a:t>
            </a:r>
            <a:endParaRPr lang="en-US" altLang="zh-CN" sz="4200" b="1" i="1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defTabSz="4371975"/>
            <a:r>
              <a:rPr lang="en-US" altLang="zh-CN" sz="4200" b="1" i="1" dirty="0">
                <a:latin typeface="Arial" panose="020B0604020202020204" pitchFamily="34" charset="0"/>
                <a:ea typeface="MS PGothic" panose="020B0600070205080204" pitchFamily="34" charset="-128"/>
              </a:rPr>
              <a:t>1School of Pharmacy, 2School of Medical Science and Laboratory Medicine, 3School of Medicine, 4Fourth People's Hospital of Zhenjiang. Jiangsu University, Zhenjiang, 212013,China</a:t>
            </a:r>
            <a:endParaRPr lang="en-US" altLang="zh-CN" sz="4200" b="1" i="1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058" name="Text Box 36"/>
          <p:cNvSpPr txBox="1"/>
          <p:nvPr/>
        </p:nvSpPr>
        <p:spPr>
          <a:xfrm>
            <a:off x="1184275" y="14297025"/>
            <a:ext cx="13804900" cy="4652963"/>
          </a:xfrm>
          <a:prstGeom prst="rect">
            <a:avLst/>
          </a:prstGeom>
          <a:noFill/>
          <a:ln w="9525">
            <a:noFill/>
          </a:ln>
        </p:spPr>
        <p:txBody>
          <a:bodyPr lIns="60923" tIns="30460" rIns="60923" bIns="30460">
            <a:spAutoFit/>
          </a:bodyPr>
          <a:p>
            <a:pPr algn="dist" defTabSz="611505" eaLnBrk="0" hangingPunct="0">
              <a:lnSpc>
                <a:spcPct val="95000"/>
              </a:lnSpc>
            </a:pPr>
            <a:r>
              <a:rPr lang="en-US" altLang="zh-CN" sz="3900" dirty="0">
                <a:latin typeface="Times New Roman" panose="02020603050405020304" pitchFamily="18" charset="0"/>
                <a:ea typeface="宋体" panose="02010600030101010101" pitchFamily="2" charset="-122"/>
              </a:rPr>
              <a:t>The recombinant  plasmid PLVU-SNCA-NES(NLS)-2A-EGFP was transfected into SH-SY5Y cells by lentivirus vector. Then the expression of reporter gene EGFP is detected by fluoresce-</a:t>
            </a:r>
            <a:endParaRPr lang="en-US" altLang="zh-CN" sz="39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dist" defTabSz="611505" eaLnBrk="0" hangingPunct="0">
              <a:lnSpc>
                <a:spcPct val="95000"/>
              </a:lnSpc>
            </a:pPr>
            <a:r>
              <a:rPr lang="en-US" altLang="zh-CN" sz="3900" dirty="0">
                <a:latin typeface="Times New Roman" panose="02020603050405020304" pitchFamily="18" charset="0"/>
                <a:ea typeface="宋体" panose="02010600030101010101" pitchFamily="2" charset="-122"/>
              </a:rPr>
              <a:t>nce microscopy ; MTT to analyze the viability of SH-SY5Y, SH-SY5Y(NES) and SH-SY5Y(NLS) cells; MitoTraker Red to detect the amount of mitochondria. After transfected with the recombinant  plasmid PLVU-SNCA-NES(NLS)-2A-EGFP by lentivirus vector for 48 h, the expression of EGFP is detected. </a:t>
            </a:r>
            <a:endParaRPr lang="en-US" altLang="zh-CN" sz="39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9" name="Text Box 56"/>
          <p:cNvSpPr txBox="1"/>
          <p:nvPr/>
        </p:nvSpPr>
        <p:spPr>
          <a:xfrm>
            <a:off x="4470400" y="19688175"/>
            <a:ext cx="7254875" cy="865188"/>
          </a:xfrm>
          <a:prstGeom prst="rect">
            <a:avLst/>
          </a:prstGeom>
          <a:noFill/>
          <a:ln w="9525">
            <a:noFill/>
          </a:ln>
        </p:spPr>
        <p:txBody>
          <a:bodyPr lIns="91070" tIns="45535" rIns="91070" bIns="45535">
            <a:spAutoFit/>
          </a:bodyPr>
          <a:p>
            <a:pPr defTabSz="4371975">
              <a:spcBef>
                <a:spcPct val="50000"/>
              </a:spcBef>
            </a:pPr>
            <a:r>
              <a:rPr lang="en-US" altLang="zh-CN" sz="5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Results</a:t>
            </a:r>
            <a:endParaRPr lang="zh-CN" altLang="en-US" sz="51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60" name="Text Box 70"/>
          <p:cNvSpPr txBox="1"/>
          <p:nvPr/>
        </p:nvSpPr>
        <p:spPr>
          <a:xfrm>
            <a:off x="16157575" y="28462288"/>
            <a:ext cx="15989300" cy="11287125"/>
          </a:xfrm>
          <a:prstGeom prst="rect">
            <a:avLst/>
          </a:prstGeom>
          <a:noFill/>
          <a:ln w="9525">
            <a:noFill/>
          </a:ln>
        </p:spPr>
        <p:txBody>
          <a:bodyPr lIns="1295360" tIns="647680" rIns="1295360" bIns="1295360"/>
          <a:p>
            <a:pPr algn="dist"/>
            <a:r>
              <a:rPr lang="en-US" altLang="zh-CN" sz="3900" dirty="0">
                <a:latin typeface="Times New Roman" panose="02020603050405020304" pitchFamily="18" charset="0"/>
                <a:ea typeface="MS PGothic" panose="020B0600070205080204" pitchFamily="34" charset="-128"/>
              </a:rPr>
              <a:t> The results showed that </a:t>
            </a:r>
            <a:r>
              <a:rPr lang="en-US" altLang="zh-CN" sz="3900" dirty="0">
                <a:latin typeface="Times New Roman" panose="02020603050405020304" pitchFamily="18" charset="0"/>
                <a:ea typeface="宋体" panose="02010600030101010101" pitchFamily="2" charset="-122"/>
              </a:rPr>
              <a:t>both the stable genetic SH-SY5Y(NES) and SH-SY5Y(NLS) were established. The viability of SH-SY5Y(NES) cells is significantly</a:t>
            </a:r>
            <a:endParaRPr lang="en-US" altLang="zh-CN" sz="39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dist"/>
            <a:r>
              <a:rPr lang="en-US" altLang="zh-CN" sz="3900" dirty="0">
                <a:latin typeface="Times New Roman" panose="02020603050405020304" pitchFamily="18" charset="0"/>
                <a:ea typeface="宋体" panose="02010600030101010101" pitchFamily="2" charset="-122"/>
              </a:rPr>
              <a:t> enhanced compared with normal control at 96 h, and the amount of mitochondria in SH-SY5Y(NES) is significantly increased at 24 h, 48, 96 h, the increasing rate is 91.18 %, 41.15 %, 50.21 % respectively. While the viability of SH-SY5Y(NLS) is decreased following the transfection, it is surprising to find that following the administration of 400 nmol/L rotenone, the viability of SH-SY5Y(NLS) is much higher than SH-SY5Y cells. But with the treatment of 50~800 μmol/L H</a:t>
            </a:r>
            <a:r>
              <a:rPr lang="en-US" altLang="zh-CN" sz="39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3900" dirty="0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sz="39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3900" dirty="0">
                <a:latin typeface="Times New Roman" panose="02020603050405020304" pitchFamily="18" charset="0"/>
                <a:ea typeface="宋体" panose="02010600030101010101" pitchFamily="2" charset="-122"/>
              </a:rPr>
              <a:t>, there is no significant difference in survival rate occurred among all kinds of cells. In summary, </a:t>
            </a:r>
            <a:endParaRPr lang="en-US" altLang="zh-CN" sz="39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/>
            <a:r>
              <a:rPr lang="en-US" altLang="zh-CN" sz="3900" dirty="0">
                <a:latin typeface="Times New Roman" panose="02020603050405020304" pitchFamily="18" charset="0"/>
                <a:ea typeface="宋体" panose="02010600030101010101" pitchFamily="2" charset="-122"/>
              </a:rPr>
              <a:t>α-synulein cytoplasm  overexpression may enhance the </a:t>
            </a:r>
            <a:endParaRPr lang="en-US" altLang="zh-CN" sz="39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/>
            <a:r>
              <a:rPr lang="en-US" altLang="zh-CN" sz="3900" dirty="0">
                <a:latin typeface="Times New Roman" panose="02020603050405020304" pitchFamily="18" charset="0"/>
                <a:ea typeface="宋体" panose="02010600030101010101" pitchFamily="2" charset="-122"/>
              </a:rPr>
              <a:t>viability of SH-SY5Y cells .α-synuclein nuclear localization overexpression can also change the viability of SH-SY5Y cells. </a:t>
            </a:r>
            <a:endParaRPr lang="en-US" altLang="zh-CN" sz="39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61" name="Text Box 150"/>
          <p:cNvSpPr txBox="1"/>
          <p:nvPr/>
        </p:nvSpPr>
        <p:spPr>
          <a:xfrm>
            <a:off x="1270000" y="36239450"/>
            <a:ext cx="1668463" cy="479425"/>
          </a:xfrm>
          <a:prstGeom prst="rect">
            <a:avLst/>
          </a:prstGeom>
          <a:noFill/>
          <a:ln w="9525">
            <a:noFill/>
          </a:ln>
        </p:spPr>
        <p:txBody>
          <a:bodyPr lIns="87087" tIns="43543" rIns="87087" bIns="43543"/>
          <a:p>
            <a:pPr algn="just" defTabSz="4371975"/>
            <a:endParaRPr lang="zh-CN" altLang="zh-CN" sz="2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62" name="Text Box 176"/>
          <p:cNvSpPr txBox="1"/>
          <p:nvPr/>
        </p:nvSpPr>
        <p:spPr>
          <a:xfrm>
            <a:off x="9410700" y="36391850"/>
            <a:ext cx="1717675" cy="517525"/>
          </a:xfrm>
          <a:prstGeom prst="rect">
            <a:avLst/>
          </a:prstGeom>
          <a:noFill/>
          <a:ln w="9525">
            <a:noFill/>
          </a:ln>
        </p:spPr>
        <p:txBody>
          <a:bodyPr lIns="75546" tIns="37773" rIns="75546" bIns="37773"/>
          <a:p>
            <a:pPr algn="just" defTabSz="4371975"/>
            <a:endParaRPr lang="zh-CN" altLang="zh-CN" sz="2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063" name="Picture 297" descr="新建 Microsoft Word 文档"/>
          <p:cNvPicPr>
            <a:picLocks noChangeAspect="1"/>
          </p:cNvPicPr>
          <p:nvPr/>
        </p:nvPicPr>
        <p:blipFill>
          <a:blip r:embed="rId2"/>
          <a:srcRect l="6520" t="18340" r="11183" b="20796"/>
          <a:stretch>
            <a:fillRect/>
          </a:stretch>
        </p:blipFill>
        <p:spPr>
          <a:xfrm>
            <a:off x="3495675" y="26554113"/>
            <a:ext cx="9329738" cy="5938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4" name="Picture 300" descr="新建 Microsoft Word 文档"/>
          <p:cNvPicPr>
            <a:picLocks noChangeAspect="1"/>
          </p:cNvPicPr>
          <p:nvPr/>
        </p:nvPicPr>
        <p:blipFill>
          <a:blip r:embed="rId3"/>
          <a:srcRect l="14561" t="9830" r="12753" b="79713"/>
          <a:stretch>
            <a:fillRect/>
          </a:stretch>
        </p:blipFill>
        <p:spPr>
          <a:xfrm>
            <a:off x="1628775" y="20920075"/>
            <a:ext cx="12728575" cy="3032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65" name="Text Box 301"/>
          <p:cNvSpPr txBox="1"/>
          <p:nvPr/>
        </p:nvSpPr>
        <p:spPr>
          <a:xfrm>
            <a:off x="1457325" y="24144288"/>
            <a:ext cx="12814300" cy="2459037"/>
          </a:xfrm>
          <a:prstGeom prst="rect">
            <a:avLst/>
          </a:prstGeom>
          <a:noFill/>
          <a:ln w="9525">
            <a:noFill/>
          </a:ln>
        </p:spPr>
        <p:txBody>
          <a:bodyPr lIns="129536" tIns="64768" rIns="129536" bIns="64768"/>
          <a:p>
            <a:pPr algn="dist" defTabSz="4371975"/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Fig1 EGFP expression in the SH-SY5Y cells after infection under fluorescent microscope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×200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A, B: EGFP expression in the SH-SY5Y cells after infection 48 h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；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C, D: EGFP expression in the stable genetic SH-SY5Y after infection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 defTabSz="4371975"/>
            <a:r>
              <a:rPr lang="pt-BR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A: PLVU-SNCA-NES-2A-EGFP                B: PLVU-SNCA-NLS-2A-EGFP</a:t>
            </a:r>
            <a:endParaRPr lang="pt-BR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 defTabSz="4371975"/>
            <a:r>
              <a:rPr lang="es-AR" altLang="en-US" sz="2200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C: SH-SY5Y(NES)                                               D</a:t>
            </a:r>
            <a:r>
              <a:rPr lang="en-US" altLang="zh-CN" sz="2200" dirty="0">
                <a:latin typeface="Times New Roman" panose="02020603050405020304" pitchFamily="18" charset="0"/>
                <a:ea typeface="宋体" panose="02010600030101010101" pitchFamily="2" charset="-122"/>
              </a:rPr>
              <a:t>: </a:t>
            </a:r>
            <a:r>
              <a:rPr lang="es-AR" altLang="en-US" sz="2200" dirty="0">
                <a:latin typeface="Times New Roman" panose="02020603050405020304" pitchFamily="18" charset="0"/>
                <a:ea typeface="宋体" panose="02010600030101010101" pitchFamily="2" charset="-122"/>
              </a:rPr>
              <a:t>SH-SY5Y(NLS)</a:t>
            </a:r>
            <a:endParaRPr lang="en-US" altLang="zh-CN" sz="2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66" name="Text Box 303"/>
          <p:cNvSpPr txBox="1"/>
          <p:nvPr/>
        </p:nvSpPr>
        <p:spPr>
          <a:xfrm>
            <a:off x="1285875" y="33069213"/>
            <a:ext cx="13160375" cy="766762"/>
          </a:xfrm>
          <a:prstGeom prst="rect">
            <a:avLst/>
          </a:prstGeom>
          <a:noFill/>
          <a:ln w="9525">
            <a:noFill/>
          </a:ln>
        </p:spPr>
        <p:txBody>
          <a:bodyPr lIns="129536" tIns="64768" rIns="129536" bIns="64768"/>
          <a:p>
            <a:pPr defTabSz="4371975"/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Fig 2 Morphology of SH-SY5Y, SH-SY5Y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NES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, SH-SY5Y(NLS) cells at different time points.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67" name="Picture 304" descr="Dat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138" y="34296350"/>
            <a:ext cx="10191750" cy="5883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68" name="Text Box 305"/>
          <p:cNvSpPr txBox="1"/>
          <p:nvPr/>
        </p:nvSpPr>
        <p:spPr>
          <a:xfrm>
            <a:off x="1543050" y="40468550"/>
            <a:ext cx="12814300" cy="1609725"/>
          </a:xfrm>
          <a:prstGeom prst="rect">
            <a:avLst/>
          </a:prstGeom>
          <a:noFill/>
          <a:ln w="9525">
            <a:noFill/>
          </a:ln>
        </p:spPr>
        <p:txBody>
          <a:bodyPr lIns="129536" tIns="64768" rIns="129536" bIns="64768"/>
          <a:p>
            <a:pPr algn="l" defTabSz="4371975"/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Fig 3 Cell viability of SH-SY5Y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SH-SY5Y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NES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）、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SH-SY5Y(NLS) cells at different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 defTabSz="4371975"/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time points.( n=8;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*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p &lt;0.05 ,**p &lt;0.01 ,***p &lt;0.001 vs SH-SY5Y )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4371975"/>
            <a:endParaRPr lang="en-US" altLang="zh-CN" dirty="0">
              <a:solidFill>
                <a:srgbClr val="000000"/>
              </a:solidFill>
              <a:latin typeface="Verdana" panose="020B0604030504040204" pitchFamily="34" charset="0"/>
              <a:ea typeface="仿宋_GB2312" pitchFamily="1" charset="-122"/>
            </a:endParaRPr>
          </a:p>
          <a:p>
            <a:pPr defTabSz="4371975"/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69" name="Picture 306" descr="Data 1 %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30875" y="6765925"/>
            <a:ext cx="11442700" cy="6161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70" name="Text Box 307"/>
          <p:cNvSpPr txBox="1"/>
          <p:nvPr/>
        </p:nvSpPr>
        <p:spPr>
          <a:xfrm>
            <a:off x="17787938" y="12793663"/>
            <a:ext cx="12815887" cy="1971675"/>
          </a:xfrm>
          <a:prstGeom prst="rect">
            <a:avLst/>
          </a:prstGeom>
          <a:noFill/>
          <a:ln w="9525">
            <a:noFill/>
          </a:ln>
        </p:spPr>
        <p:txBody>
          <a:bodyPr lIns="129536" tIns="64768" rIns="129536" bIns="64768"/>
          <a:p>
            <a:pPr defTabSz="4371975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 defTabSz="4371975"/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Fig 4 Mitochondrial amount changes of  cytoplasm localized  or nuclear localized overexpression α-synuclein on SH-SY5Y cells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n=5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；**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P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＜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0.01</a:t>
            </a:r>
            <a:r>
              <a:rPr lang="en-US" altLang="zh-CN" dirty="0">
                <a:latin typeface="Times New Roman" panose="02020603050405020304" pitchFamily="18" charset="0"/>
                <a:ea typeface="楷体_GB2312" pitchFamily="1" charset="-122"/>
              </a:rPr>
              <a:t> ,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***P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＜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0.001 </a:t>
            </a:r>
            <a:r>
              <a:rPr lang="en-US" altLang="zh-CN" dirty="0">
                <a:latin typeface="Times New Roman" panose="02020603050405020304" pitchFamily="18" charset="0"/>
                <a:ea typeface="楷体_GB2312" pitchFamily="1" charset="-122"/>
              </a:rPr>
              <a:t>vs </a:t>
            </a:r>
            <a:endParaRPr lang="en-US" altLang="zh-CN" dirty="0">
              <a:latin typeface="Times New Roman" panose="02020603050405020304" pitchFamily="18" charset="0"/>
              <a:ea typeface="楷体_GB2312" pitchFamily="1" charset="-122"/>
            </a:endParaRPr>
          </a:p>
          <a:p>
            <a:pPr algn="l" defTabSz="4371975"/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SH-SY5Y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4371975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71" name="Picture 308" descr="Data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45063" y="14312900"/>
            <a:ext cx="11229975" cy="6521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72" name="Rectangle 309"/>
          <p:cNvSpPr/>
          <p:nvPr/>
        </p:nvSpPr>
        <p:spPr>
          <a:xfrm>
            <a:off x="18002250" y="20535900"/>
            <a:ext cx="12815888" cy="854075"/>
          </a:xfrm>
          <a:prstGeom prst="rect">
            <a:avLst/>
          </a:prstGeom>
          <a:noFill/>
          <a:ln w="9525">
            <a:noFill/>
          </a:ln>
        </p:spPr>
        <p:txBody>
          <a:bodyPr lIns="129536" tIns="64768" rIns="129536" bIns="64768"/>
          <a:p>
            <a:pPr algn="l" defTabSz="4371975"/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Fig 5 Cell viability of SH-SY5Y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SH-SY5Y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NES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）、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SH-SY5Y(NLS)treated by rotenone. 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n=5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；**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P&lt;0.01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73" name="Picture 310" descr="Data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02213" y="21640800"/>
            <a:ext cx="12120562" cy="562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74" name="Rectangle 311"/>
          <p:cNvSpPr/>
          <p:nvPr/>
        </p:nvSpPr>
        <p:spPr>
          <a:xfrm>
            <a:off x="17745075" y="27203400"/>
            <a:ext cx="12814300" cy="1022350"/>
          </a:xfrm>
          <a:prstGeom prst="rect">
            <a:avLst/>
          </a:prstGeom>
          <a:noFill/>
          <a:ln w="9525">
            <a:noFill/>
          </a:ln>
        </p:spPr>
        <p:txBody>
          <a:bodyPr lIns="66063" tIns="33031" rIns="66063" bIns="33031" anchor="ctr" anchorCtr="0"/>
          <a:p>
            <a:pPr algn="l" defTabSz="4371975"/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Fig 6 Cell viability of SH-SY5Y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SH-SY5Y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NES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）、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SH-SY5Y(NLS) treated by H</a:t>
            </a:r>
            <a:r>
              <a:rPr lang="en-US" altLang="zh-CN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 (n=5)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75" name="Text Box 312"/>
          <p:cNvSpPr txBox="1"/>
          <p:nvPr/>
        </p:nvSpPr>
        <p:spPr>
          <a:xfrm>
            <a:off x="3738563" y="6972300"/>
            <a:ext cx="9128125" cy="868363"/>
          </a:xfrm>
          <a:prstGeom prst="rect">
            <a:avLst/>
          </a:prstGeom>
          <a:noFill/>
          <a:ln w="9525">
            <a:noFill/>
          </a:ln>
        </p:spPr>
        <p:txBody>
          <a:bodyPr lIns="91070" tIns="45535" rIns="91070" bIns="45535">
            <a:spAutoFit/>
          </a:bodyPr>
          <a:p>
            <a:pPr defTabSz="4371975">
              <a:spcBef>
                <a:spcPct val="50000"/>
              </a:spcBef>
            </a:pPr>
            <a:r>
              <a:rPr lang="en-US" altLang="zh-CN" sz="5100" b="1" dirty="0">
                <a:latin typeface="Times New Roman" panose="02020603050405020304" pitchFamily="18" charset="0"/>
                <a:ea typeface="宋体" panose="02010600030101010101" pitchFamily="2" charset="-122"/>
              </a:rPr>
              <a:t>Introduction</a:t>
            </a:r>
            <a:endParaRPr lang="en-US" altLang="zh-CN" sz="51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76" name="Text Box 70"/>
          <p:cNvSpPr txBox="1"/>
          <p:nvPr/>
        </p:nvSpPr>
        <p:spPr>
          <a:xfrm>
            <a:off x="17497425" y="38863588"/>
            <a:ext cx="13576300" cy="2524125"/>
          </a:xfrm>
          <a:prstGeom prst="rect">
            <a:avLst/>
          </a:prstGeom>
          <a:noFill/>
          <a:ln w="9525">
            <a:noFill/>
          </a:ln>
        </p:spPr>
        <p:txBody>
          <a:bodyPr lIns="1295360" tIns="647680" rIns="1295360" bIns="1295360"/>
          <a:p>
            <a:pPr algn="l"/>
            <a:r>
              <a:rPr lang="en-US" altLang="zh-CN" sz="5100" b="1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           For further information  </a:t>
            </a:r>
            <a:r>
              <a:rPr lang="en-US" altLang="zh-CN" sz="3900" dirty="0">
                <a:latin typeface="Times New Roman" panose="02020603050405020304" pitchFamily="18" charset="0"/>
                <a:ea typeface="MS PGothic" panose="020B0600070205080204" pitchFamily="34" charset="-128"/>
              </a:rPr>
              <a:t>                                          Please contact email:</a:t>
            </a:r>
            <a:r>
              <a:rPr lang="en-US" altLang="zh-CN" sz="3900" i="1" dirty="0">
                <a:latin typeface="Times New Roman" panose="02020603050405020304" pitchFamily="18" charset="0"/>
                <a:ea typeface="MS PGothic" panose="020B0600070205080204" pitchFamily="34" charset="-128"/>
              </a:rPr>
              <a:t>  jinggao@ujs.edu.cn.</a:t>
            </a:r>
            <a:r>
              <a:rPr lang="en-US" altLang="zh-CN" sz="2800" dirty="0">
                <a:latin typeface="Times New Roman" panose="02020603050405020304" pitchFamily="18" charset="0"/>
                <a:ea typeface="MS PGothic" panose="020B0600070205080204" pitchFamily="34" charset="-128"/>
              </a:rPr>
              <a:t>  </a:t>
            </a:r>
            <a:endParaRPr lang="en-US" altLang="zh-CN" sz="2800" dirty="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2077" name="Text Box 314"/>
          <p:cNvSpPr txBox="1"/>
          <p:nvPr/>
        </p:nvSpPr>
        <p:spPr>
          <a:xfrm>
            <a:off x="101600" y="934085"/>
            <a:ext cx="33327340" cy="874395"/>
          </a:xfrm>
          <a:prstGeom prst="rect">
            <a:avLst/>
          </a:prstGeom>
          <a:noFill/>
          <a:ln w="9525">
            <a:noFill/>
          </a:ln>
        </p:spPr>
        <p:txBody>
          <a:bodyPr wrap="square" lIns="91070" tIns="45535" rIns="91070" bIns="45535">
            <a:spAutoFit/>
          </a:bodyPr>
          <a:p>
            <a:pPr algn="ctr" defTabSz="4371975">
              <a:spcBef>
                <a:spcPct val="50000"/>
              </a:spcBef>
            </a:pPr>
            <a:r>
              <a:rPr lang="en-US" altLang="zh-CN" sz="51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The 1st Jiangsu Foreign Postgraduate  Research Symposium</a:t>
            </a:r>
            <a:endParaRPr lang="en-US" altLang="zh-CN" sz="5100" b="1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zYwYWE1YmM4YjQ3MWMyNzdjZGJjOTQ4YmYxZjA2YTQifQ=="/>
  <p:tag name="KSO_WPP_MARK_KEY" val="54a172fa-5e7e-4a5c-9d0c-b16d731e59eb"/>
  <p:tag name="commondata" val="eyJoZGlkIjoiNTI2MmUzZTZjMWVjM2QyMGZjNDgxY2NjZGNkZjZmOGIifQ=="/>
</p:tagLst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064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3407</Words>
  <Application>WPS 演示</Application>
  <PresentationFormat>自定义</PresentationFormat>
  <Paragraphs>45</Paragraphs>
  <Slides>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</vt:i4>
      </vt:variant>
    </vt:vector>
  </HeadingPairs>
  <TitlesOfParts>
    <vt:vector size="14" baseType="lpstr">
      <vt:lpstr>Arial</vt:lpstr>
      <vt:lpstr>宋体</vt:lpstr>
      <vt:lpstr>Wingdings</vt:lpstr>
      <vt:lpstr>Times New Roman</vt:lpstr>
      <vt:lpstr>MS PGothic</vt:lpstr>
      <vt:lpstr>Verdana</vt:lpstr>
      <vt:lpstr>仿宋_GB2312</vt:lpstr>
      <vt:lpstr>楷体_GB2312</vt:lpstr>
      <vt:lpstr>新宋体</vt:lpstr>
      <vt:lpstr>微软雅黑</vt:lpstr>
      <vt:lpstr>Arial Unicode MS</vt:lpstr>
      <vt:lpstr>仿宋</vt:lpstr>
      <vt:lpstr>Default Design</vt:lpstr>
      <vt:lpstr>PowerPoint 演示文稿</vt:lpstr>
    </vt:vector>
  </TitlesOfParts>
  <Company>MegaPrint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category>Research Poster</cp:category>
  <cp:lastModifiedBy>陈雨杉</cp:lastModifiedBy>
  <cp:revision>7</cp:revision>
  <dcterms:created xsi:type="dcterms:W3CDTF">2008-12-04T00:20:00Z</dcterms:created>
  <dcterms:modified xsi:type="dcterms:W3CDTF">2024-10-10T04:32:07Z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2052-12.1.0.18240</vt:lpwstr>
  </property>
  <property fmtid="{D5CDD505-2E9C-101B-9397-08002B2CF9AE}" pid="3" name="ICV">
    <vt:lpwstr>40FBC9ABFB69402BB6D59EF75CB4D8E8_12</vt:lpwstr>
  </property>
</Properties>
</file>